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7"/>
  </p:notesMasterIdLst>
  <p:sldIdLst>
    <p:sldId id="256" r:id="rId2"/>
    <p:sldId id="265" r:id="rId3"/>
    <p:sldId id="257" r:id="rId4"/>
    <p:sldId id="260" r:id="rId5"/>
    <p:sldId id="261" r:id="rId6"/>
    <p:sldId id="262" r:id="rId7"/>
    <p:sldId id="267" r:id="rId8"/>
    <p:sldId id="268" r:id="rId9"/>
    <p:sldId id="288" r:id="rId10"/>
    <p:sldId id="272" r:id="rId11"/>
    <p:sldId id="269" r:id="rId12"/>
    <p:sldId id="270" r:id="rId13"/>
    <p:sldId id="271" r:id="rId14"/>
    <p:sldId id="274" r:id="rId15"/>
    <p:sldId id="275" r:id="rId16"/>
    <p:sldId id="276" r:id="rId17"/>
    <p:sldId id="277" r:id="rId18"/>
    <p:sldId id="278" r:id="rId19"/>
    <p:sldId id="291" r:id="rId20"/>
    <p:sldId id="295" r:id="rId21"/>
    <p:sldId id="281" r:id="rId22"/>
    <p:sldId id="283" r:id="rId23"/>
    <p:sldId id="284" r:id="rId24"/>
    <p:sldId id="285" r:id="rId25"/>
    <p:sldId id="292" r:id="rId26"/>
    <p:sldId id="286" r:id="rId27"/>
    <p:sldId id="287" r:id="rId28"/>
    <p:sldId id="296" r:id="rId29"/>
    <p:sldId id="298" r:id="rId30"/>
    <p:sldId id="299" r:id="rId31"/>
    <p:sldId id="300" r:id="rId32"/>
    <p:sldId id="307" r:id="rId33"/>
    <p:sldId id="303" r:id="rId34"/>
    <p:sldId id="304" r:id="rId35"/>
    <p:sldId id="305" r:id="rId3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451" y="-1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D4103-E764-478E-872E-7DF60CF02A1D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8B989-FBA3-4105-BB2D-9EBE05097CAA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1173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8B989-FBA3-4105-BB2D-9EBE05097CAA}" type="slidenum">
              <a:rPr lang="es-MX" smtClean="0"/>
              <a:t>25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4766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8B989-FBA3-4105-BB2D-9EBE05097CAA}" type="slidenum">
              <a:rPr lang="es-MX" smtClean="0"/>
              <a:t>27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8161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092920E-DB20-4984-988C-746EBAE299A3}" type="datetimeFigureOut">
              <a:rPr lang="es-MX" smtClean="0"/>
              <a:t>27/02/2023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6680F07-1CCB-40FE-A0D1-6E39E28645B1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wmv"/><Relationship Id="rId1" Type="http://schemas.microsoft.com/office/2007/relationships/media" Target="../media/media12.wmv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14.wmv"/><Relationship Id="rId7" Type="http://schemas.openxmlformats.org/officeDocument/2006/relationships/image" Target="../media/image33.png"/><Relationship Id="rId2" Type="http://schemas.openxmlformats.org/officeDocument/2006/relationships/video" Target="../media/media13.wmv"/><Relationship Id="rId1" Type="http://schemas.microsoft.com/office/2007/relationships/media" Target="../media/media13.wmv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wm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wmv"/><Relationship Id="rId7" Type="http://schemas.openxmlformats.org/officeDocument/2006/relationships/image" Target="../media/image13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wm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38200" y="1447800"/>
            <a:ext cx="7772400" cy="1904999"/>
          </a:xfrm>
        </p:spPr>
        <p:txBody>
          <a:bodyPr/>
          <a:lstStyle/>
          <a:p>
            <a:r>
              <a:rPr lang="es-MX" sz="9600" dirty="0" smtClean="0"/>
              <a:t>Billares</a:t>
            </a:r>
            <a:endParaRPr lang="es-MX" sz="96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Tomás Ricardo Basile Álvarez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1378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04801"/>
            <a:ext cx="8229600" cy="1524000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Mapeo de colisiones de circunferencia.</a:t>
            </a:r>
            <a:endParaRPr lang="es-MX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673853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57200" y="5867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Vemos que cada línea </a:t>
            </a:r>
            <a:r>
              <a:rPr lang="el-GR" sz="24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Cambria Math"/>
              </a:rPr>
              <a:t>θ</a:t>
            </a:r>
            <a:r>
              <a:rPr lang="es-MX" sz="24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Cambria Math"/>
              </a:rPr>
              <a:t>=cte.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Cambria Math"/>
              </a:rPr>
              <a:t> es T-invariante.</a:t>
            </a:r>
            <a:endParaRPr lang="es-MX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161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47800" y="152400"/>
            <a:ext cx="6324600" cy="685800"/>
          </a:xfrm>
        </p:spPr>
        <p:txBody>
          <a:bodyPr/>
          <a:lstStyle/>
          <a:p>
            <a:r>
              <a:rPr lang="en-US" sz="3200" dirty="0" smtClean="0"/>
              <a:t>3. </a:t>
            </a:r>
            <a:r>
              <a:rPr lang="en-US" sz="3200" dirty="0" smtClean="0"/>
              <a:t>Billar Elíptico</a:t>
            </a:r>
            <a:endParaRPr lang="es-MX" sz="3200" dirty="0"/>
          </a:p>
        </p:txBody>
      </p:sp>
      <p:pic>
        <p:nvPicPr>
          <p:cNvPr id="8" name="Ellipse-bmap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371600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181952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533400"/>
            <a:ext cx="4648200" cy="5592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b="1" dirty="0" smtClean="0"/>
              <a:t>Teorema:</a:t>
            </a:r>
          </a:p>
          <a:p>
            <a:pPr>
              <a:buFont typeface="+mj-lt"/>
              <a:buAutoNum type="arabicPeriod"/>
            </a:pPr>
            <a:r>
              <a:rPr lang="es-MX" sz="1800" dirty="0" smtClean="0"/>
              <a:t>Si la trayectoria pasa por fuera de los focos en el eje x, permanecerá fuera de los focos y es tangente a una elipse.</a:t>
            </a:r>
          </a:p>
          <a:p>
            <a:pPr>
              <a:buFont typeface="+mj-lt"/>
              <a:buAutoNum type="arabicPeriod"/>
            </a:pPr>
            <a:endParaRPr lang="es-MX" sz="1800" dirty="0" smtClean="0"/>
          </a:p>
          <a:p>
            <a:pPr>
              <a:buFont typeface="+mj-lt"/>
              <a:buAutoNum type="arabicPeriod"/>
            </a:pPr>
            <a:r>
              <a:rPr lang="es-MX" sz="1800" dirty="0" smtClean="0"/>
              <a:t>Si la trayectoria pasa entre los focos, permanecerá entre los focos y es tangente a una hipérbola.</a:t>
            </a:r>
          </a:p>
          <a:p>
            <a:pPr marL="0" indent="0">
              <a:buNone/>
            </a:pPr>
            <a:endParaRPr lang="es-MX" sz="1800" dirty="0" smtClean="0"/>
          </a:p>
          <a:p>
            <a:pPr marL="0" indent="0">
              <a:buNone/>
            </a:pPr>
            <a:r>
              <a:rPr lang="es-MX" sz="1800" dirty="0" smtClean="0"/>
              <a:t>Estas curvas reciben el nombre de cáusticas.</a:t>
            </a:r>
            <a:endParaRPr lang="es-MX" sz="1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728" y="2514600"/>
            <a:ext cx="2514276" cy="203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4800"/>
            <a:ext cx="256220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685800" y="631998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1200" dirty="0" smtClean="0"/>
              <a:t>Himmelstrand, M., &amp; Wilen, V. (2013). A Survey of Dynamical Billiards. Royal Institute of Technology (KTH)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86066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lipse-bmap2p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371600"/>
            <a:ext cx="8534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5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498389" y="228600"/>
            <a:ext cx="8229600" cy="782595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Mapeo de colisiones de elipse.</a:t>
            </a:r>
            <a:endParaRPr lang="es-MX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89" y="762000"/>
            <a:ext cx="701040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685800" y="6596985"/>
            <a:ext cx="7543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Himmelstrand, M., &amp; Wilen, V. (2013</a:t>
            </a:r>
            <a:r>
              <a:rPr lang="en-US" sz="1200" dirty="0"/>
              <a:t>). A Survey of Dynamical </a:t>
            </a:r>
            <a:r>
              <a:rPr lang="en-US" sz="1200" dirty="0" smtClean="0"/>
              <a:t>Billiards. Royal Institute of Technology (KTH)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555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s-MX" sz="3200" dirty="0" smtClean="0"/>
              <a:t>Integrabilidad</a:t>
            </a:r>
            <a:endParaRPr lang="es-MX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229600" cy="5562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sz="2000" b="1" dirty="0" smtClean="0"/>
                  <a:t>Integrable: </a:t>
                </a:r>
                <a:r>
                  <a:rPr lang="es-MX" sz="2000" dirty="0" smtClean="0"/>
                  <a:t>Se dice que </a:t>
                </a:r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/>
                      </a:rPr>
                      <m:t>𝑇</m:t>
                    </m:r>
                    <m:r>
                      <a:rPr lang="es-MX" sz="2000" b="0" i="1" smtClean="0">
                        <a:latin typeface="Cambria Math"/>
                      </a:rPr>
                      <m:t>: </m:t>
                    </m:r>
                    <m:r>
                      <a:rPr lang="es-MX" sz="2000" i="1">
                        <a:latin typeface="Cambria Math"/>
                        <a:ea typeface="Cambria Math"/>
                      </a:rPr>
                      <m:t>ℭ</m:t>
                    </m:r>
                    <m:r>
                      <a:rPr lang="es-MX" sz="20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s-MX" sz="2000" b="0" i="1" smtClean="0">
                        <a:latin typeface="Cambria Math"/>
                        <a:ea typeface="Cambria Math"/>
                      </a:rPr>
                      <m:t>ℭ</m:t>
                    </m:r>
                  </m:oMath>
                </a14:m>
                <a:r>
                  <a:rPr lang="es-MX" sz="2000" dirty="0" smtClean="0"/>
                  <a:t>  es integrable si existe una función suave y no constante </a:t>
                </a:r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/>
                      </a:rPr>
                      <m:t>𝐹</m:t>
                    </m:r>
                    <m:r>
                      <a:rPr lang="es-MX" sz="2000" b="0" i="1" smtClean="0">
                        <a:latin typeface="Cambria Math"/>
                      </a:rPr>
                      <m:t>:</m:t>
                    </m:r>
                    <m:r>
                      <a:rPr lang="es-MX" sz="2000" b="0" i="1" smtClean="0">
                        <a:latin typeface="Cambria Math"/>
                        <a:ea typeface="Cambria Math"/>
                      </a:rPr>
                      <m:t>ℭ</m:t>
                    </m:r>
                    <m:r>
                      <a:rPr lang="es-MX" sz="20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s-MX" sz="2000" b="0" i="1" smtClean="0"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es-MX" sz="2000" dirty="0" smtClean="0"/>
                  <a:t> que es invariante bajo T.</a:t>
                </a:r>
              </a:p>
              <a:p>
                <a:pPr marL="0" indent="0">
                  <a:buNone/>
                </a:pPr>
                <a:endParaRPr lang="es-MX" sz="2000" dirty="0" smtClean="0"/>
              </a:p>
              <a:p>
                <a:pPr marL="0" indent="0">
                  <a:buNone/>
                </a:pPr>
                <a:r>
                  <a:rPr lang="es-MX" sz="2000" dirty="0" smtClean="0"/>
                  <a:t>Ejemplo: El billar circular es integrable, ya que la función </a:t>
                </a:r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s-MX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MX" sz="2000" b="0" i="1" smtClean="0">
                            <a:latin typeface="Cambria Math"/>
                            <a:ea typeface="Cambria Math"/>
                          </a:rPr>
                          <m:t>𝜉</m:t>
                        </m:r>
                        <m:r>
                          <a:rPr lang="es-MX" sz="20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s-MX" sz="20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s-MX" sz="2000" b="0" i="1" smtClean="0">
                        <a:latin typeface="Cambria Math"/>
                        <a:ea typeface="Cambria Math"/>
                      </a:rPr>
                      <m:t>= </m:t>
                    </m:r>
                    <m:r>
                      <a:rPr lang="es-MX" sz="2000" b="0" i="1" smtClean="0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s-MX" sz="2000" dirty="0" smtClean="0"/>
                  <a:t> es invariante bajo T. </a:t>
                </a:r>
              </a:p>
              <a:p>
                <a:pPr marL="0" indent="0">
                  <a:buNone/>
                </a:pPr>
                <a:endParaRPr lang="es-MX" sz="2000" dirty="0"/>
              </a:p>
              <a:p>
                <a:pPr marL="0" indent="0">
                  <a:buNone/>
                </a:pPr>
                <a:r>
                  <a:rPr lang="es-MX" sz="2000" b="1" dirty="0" smtClean="0"/>
                  <a:t>Completamente Integrable: </a:t>
                </a:r>
                <a:r>
                  <a:rPr lang="es-MX" sz="2000" dirty="0" smtClean="0"/>
                  <a:t>Si el conjunto </a:t>
                </a:r>
                <a14:m>
                  <m:oMath xmlns:m="http://schemas.openxmlformats.org/officeDocument/2006/math">
                    <m:r>
                      <a:rPr lang="es-MX" sz="2000" i="1">
                        <a:latin typeface="Cambria Math"/>
                        <a:ea typeface="Cambria Math"/>
                      </a:rPr>
                      <m:t>ℭ</m:t>
                    </m:r>
                  </m:oMath>
                </a14:m>
                <a:r>
                  <a:rPr lang="es-MX" sz="2000" b="1" dirty="0" smtClean="0"/>
                  <a:t> </a:t>
                </a:r>
                <a:r>
                  <a:rPr lang="es-MX" sz="2000" dirty="0" smtClean="0"/>
                  <a:t>se puede descomponer en subconjuntos uno dimensionales que sean T-invariantes.</a:t>
                </a:r>
                <a:endParaRPr lang="es-MX" sz="2000" b="1" dirty="0" smtClean="0"/>
              </a:p>
              <a:p>
                <a:endParaRPr lang="es-MX" sz="2000" dirty="0" smtClean="0"/>
              </a:p>
              <a:p>
                <a:pPr marL="0" indent="0">
                  <a:buNone/>
                </a:pPr>
                <a:r>
                  <a:rPr lang="es-MX" sz="2000" dirty="0" smtClean="0"/>
                  <a:t>El círculo y elipse son completamente integrables.</a:t>
                </a:r>
              </a:p>
              <a:p>
                <a:pPr marL="0" indent="0">
                  <a:buNone/>
                </a:pPr>
                <a:endParaRPr lang="es-MX" sz="2000" dirty="0"/>
              </a:p>
              <a:p>
                <a:pPr marL="0" indent="0">
                  <a:buNone/>
                </a:pPr>
                <a:r>
                  <a:rPr lang="es-MX" sz="2000" b="1" dirty="0" smtClean="0"/>
                  <a:t>Conjetura de Birkhoff: </a:t>
                </a:r>
                <a:r>
                  <a:rPr lang="es-MX" sz="2000" dirty="0" smtClean="0"/>
                  <a:t>Los únicos billares suaves y convexos que son completamente integrables son elipses y círculos.</a:t>
                </a:r>
                <a:endParaRPr lang="es-MX" sz="2000" b="1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229600" cy="5562600"/>
              </a:xfrm>
              <a:blipFill rotWithShape="1">
                <a:blip r:embed="rId2"/>
                <a:stretch>
                  <a:fillRect l="-741" t="-54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Rectángulo"/>
          <p:cNvSpPr/>
          <p:nvPr/>
        </p:nvSpPr>
        <p:spPr>
          <a:xfrm>
            <a:off x="762000" y="6485482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Woo Park, S. (2013). An Introduction to Dynamical Billiards.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103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12032"/>
            <a:ext cx="8610600" cy="914400"/>
          </a:xfrm>
        </p:spPr>
        <p:txBody>
          <a:bodyPr/>
          <a:lstStyle/>
          <a:p>
            <a:r>
              <a:rPr lang="es-MX" sz="3200" dirty="0" smtClean="0"/>
              <a:t>4. Billares caóticos: El estadio</a:t>
            </a:r>
            <a:endParaRPr lang="es-MX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Se propone una mesa formada por dos rectas paralelas y dos semicírculos.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stadium-def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300" y="2057400"/>
            <a:ext cx="8229600" cy="4114800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746760" y="6363176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Bunimovich, Leonid A. “On the ergodic properties of nowhere dispersing billiards”. In: Communications in Mathematical Physics 65.3 (1979), pp. 295–312 (cit. on pp. 9, 26, 59).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12721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685800"/>
          </a:xfrm>
        </p:spPr>
        <p:txBody>
          <a:bodyPr/>
          <a:lstStyle/>
          <a:p>
            <a:r>
              <a:rPr lang="es-MX" sz="3200" dirty="0" smtClean="0">
                <a:effectLst/>
              </a:rPr>
              <a:t>Divergencia de trayectorias</a:t>
            </a:r>
            <a:endParaRPr lang="es-MX" sz="3200" dirty="0">
              <a:effectLst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En este sistema se observa que partículas cercanas divergen en trayectoria.</a:t>
            </a:r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</p:txBody>
      </p:sp>
      <p:pic>
        <p:nvPicPr>
          <p:cNvPr id="5" name="stadium-initial-conditions-bma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2255520"/>
            <a:ext cx="8077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Mapeo de colisiones del estadio.</a:t>
            </a:r>
          </a:p>
          <a:p>
            <a:endParaRPr lang="es-MX" dirty="0" smtClean="0"/>
          </a:p>
          <a:p>
            <a:endParaRPr lang="es-MX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751282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3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sz="4000" dirty="0" smtClean="0"/>
              <a:t>Caos</a:t>
            </a:r>
            <a:endParaRPr lang="es-MX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838200"/>
                <a:ext cx="8229600" cy="49530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s-MX" b="1" dirty="0" smtClean="0"/>
                  <a:t>Mapeo que </a:t>
                </a:r>
                <a:r>
                  <a:rPr lang="es-MX" b="1" dirty="0" smtClean="0"/>
                  <a:t>cumple las siguientes propiedades:</a:t>
                </a:r>
              </a:p>
              <a:p>
                <a:pPr marL="0" indent="0">
                  <a:buNone/>
                </a:pPr>
                <a:endParaRPr lang="es-MX" b="1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MX" b="1" dirty="0" smtClean="0"/>
                  <a:t>Sensitivo a condiciones iniciales</a:t>
                </a:r>
                <a:r>
                  <a:rPr lang="es-MX" dirty="0" smtClean="0"/>
                  <a:t>:  Si la separaci</a:t>
                </a:r>
                <a:r>
                  <a:rPr lang="en-US" dirty="0" smtClean="0"/>
                  <a:t>ón inicial entre dos puntos 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𝛿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 smtClean="0"/>
                  <a:t>, la separación tras n repeticiones crece exponencialmente: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≃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𝜆</m:t>
                          </m:r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s-MX" dirty="0" smtClean="0"/>
              </a:p>
              <a:p>
                <a:pPr marL="0" indent="0">
                  <a:buNone/>
                </a:pPr>
                <a:r>
                  <a:rPr lang="es-MX" dirty="0" smtClean="0"/>
                  <a:t>      Esto se debe de cumplir para casi todos los puntos iniciales.</a:t>
                </a:r>
              </a:p>
              <a:p>
                <a:pPr marL="0" indent="0">
                  <a:buNone/>
                </a:pPr>
                <a:endParaRPr lang="es-MX" dirty="0" smtClean="0"/>
              </a:p>
              <a:p>
                <a:pPr marL="457200" indent="-457200">
                  <a:buAutoNum type="arabicPeriod" startAt="2"/>
                </a:pPr>
                <a:r>
                  <a:rPr lang="en-US" b="1" dirty="0" smtClean="0"/>
                  <a:t>Topológicamente transitivo: </a:t>
                </a:r>
                <a:r>
                  <a:rPr lang="es-MX" dirty="0"/>
                  <a:t>P</a:t>
                </a:r>
                <a:r>
                  <a:rPr lang="es-MX" dirty="0" smtClean="0"/>
                  <a:t>ara </a:t>
                </a:r>
                <a:r>
                  <a:rPr lang="es-MX" dirty="0"/>
                  <a:t>cualesquiera conjuntos abiertos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𝐵</m:t>
                    </m:r>
                    <m:r>
                      <a:rPr lang="en-US" i="1">
                        <a:latin typeface="Cambria Math"/>
                      </a:rPr>
                      <m:t>∈</m:t>
                    </m:r>
                    <m:r>
                      <a:rPr lang="es-MX" i="1">
                        <a:latin typeface="Cambria Math"/>
                        <a:ea typeface="Cambria Math"/>
                      </a:rPr>
                      <m:t>ℭ</m:t>
                    </m:r>
                  </m:oMath>
                </a14:m>
                <a:r>
                  <a:rPr lang="es-MX" dirty="0"/>
                  <a:t>, existe un entero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tal que: </a:t>
                </a:r>
              </a:p>
              <a:p>
                <a:pPr marL="457200" indent="-457200">
                  <a:buAutoNum type="arabicPeriod" startAt="2"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∩</m:t>
                      </m:r>
                      <m:r>
                        <a:rPr lang="en-US" i="1">
                          <a:latin typeface="Cambria Math"/>
                        </a:rPr>
                        <m:t>𝐵</m:t>
                      </m:r>
                      <m:r>
                        <a:rPr lang="en-US" i="1">
                          <a:latin typeface="Cambria Math"/>
                        </a:rPr>
                        <m:t>≠∅.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 smtClean="0"/>
                  <a:t>3.   Órbitas periódicas densas:  </a:t>
                </a:r>
                <a:r>
                  <a:rPr lang="en-US" dirty="0" smtClean="0"/>
                  <a:t>Hay una órbita periódica arbitrariamente cerca a cualquier punto.</a:t>
                </a:r>
              </a:p>
              <a:p>
                <a:pPr marL="0" indent="0">
                  <a:buNone/>
                </a:pPr>
                <a:endParaRPr lang="es-MX" dirty="0" smtClean="0"/>
              </a:p>
              <a:p>
                <a:pPr marL="457200" lvl="1" indent="0">
                  <a:buNone/>
                </a:pPr>
                <a:endParaRPr lang="es-MX" dirty="0"/>
              </a:p>
            </p:txBody>
          </p:sp>
        </mc:Choice>
        <mc:Fallback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838200"/>
                <a:ext cx="8229600" cy="4953000"/>
              </a:xfrm>
              <a:blipFill rotWithShape="1">
                <a:blip r:embed="rId2"/>
                <a:stretch>
                  <a:fillRect l="-815" t="-1232" r="-1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CuadroTexto"/>
          <p:cNvSpPr txBox="1"/>
          <p:nvPr/>
        </p:nvSpPr>
        <p:spPr>
          <a:xfrm>
            <a:off x="533400" y="57912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Bunimovich probó que el estadio es caótico.</a:t>
            </a:r>
            <a:endParaRPr lang="es-MX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746760" y="6394996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 </a:t>
            </a:r>
            <a:r>
              <a:rPr lang="en-US" sz="1200" i="1" dirty="0"/>
              <a:t>Hasselblatt, Boris; Anatole Katok (2003). A First Course in Dynamics: With a Panorama of Recent Developments. Cambridge University Press. </a:t>
            </a:r>
            <a:r>
              <a:rPr lang="en-US" sz="1200" dirty="0"/>
              <a:t>ISBN 978-0-521-58750-1.</a:t>
            </a:r>
          </a:p>
        </p:txBody>
      </p:sp>
    </p:spTree>
    <p:extLst>
      <p:ext uri="{BB962C8B-B14F-4D97-AF65-F5344CB8AC3E}">
        <p14:creationId xmlns:p14="http://schemas.microsoft.com/office/powerpoint/2010/main" val="28035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Esquema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486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Introducción</a:t>
            </a:r>
            <a:endParaRPr lang="en-US" b="1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2000" dirty="0" smtClean="0"/>
              <a:t>1.1. Definición.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1.2. Representación (espacio de colisiones).</a:t>
            </a:r>
          </a:p>
          <a:p>
            <a:pPr marL="0" indent="0">
              <a:buNone/>
            </a:pPr>
            <a:r>
              <a:rPr lang="en-US" sz="2000" dirty="0" smtClean="0"/>
              <a:t>	1.3. Mapeo de colisiones.</a:t>
            </a:r>
          </a:p>
          <a:p>
            <a:pPr marL="0" indent="0">
              <a:buNone/>
            </a:pPr>
            <a:r>
              <a:rPr lang="en-US" b="1" dirty="0" smtClean="0"/>
              <a:t>2. Ejemplo: Círculo</a:t>
            </a:r>
          </a:p>
          <a:p>
            <a:pPr marL="0" indent="0">
              <a:buNone/>
            </a:pPr>
            <a:r>
              <a:rPr lang="en-US" b="1" dirty="0" smtClean="0"/>
              <a:t>3. Ejemplo: Elipse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3.1. Integrabilidad</a:t>
            </a:r>
          </a:p>
          <a:p>
            <a:pPr marL="0" indent="0">
              <a:buNone/>
            </a:pPr>
            <a:r>
              <a:rPr lang="en-US" b="1" dirty="0" smtClean="0"/>
              <a:t>4. Ejemplo</a:t>
            </a:r>
            <a:r>
              <a:rPr lang="en-US" b="1" dirty="0"/>
              <a:t>:</a:t>
            </a:r>
            <a:r>
              <a:rPr lang="en-US" b="1" dirty="0" smtClean="0"/>
              <a:t> Estadio</a:t>
            </a:r>
          </a:p>
          <a:p>
            <a:pPr marL="0" indent="0">
              <a:buNone/>
            </a:pPr>
            <a:r>
              <a:rPr lang="en-US" sz="2000" dirty="0"/>
              <a:t>	4</a:t>
            </a:r>
            <a:r>
              <a:rPr lang="en-US" sz="2000" dirty="0" smtClean="0"/>
              <a:t>.2. Caos</a:t>
            </a:r>
          </a:p>
          <a:p>
            <a:pPr marL="0" indent="0">
              <a:buNone/>
            </a:pPr>
            <a:r>
              <a:rPr lang="en-US" b="1" dirty="0" smtClean="0"/>
              <a:t>5. Ejemplo: Sinai</a:t>
            </a:r>
          </a:p>
          <a:p>
            <a:pPr marL="0" indent="0">
              <a:buNone/>
            </a:pPr>
            <a:r>
              <a:rPr lang="en-US" b="1" dirty="0" smtClean="0"/>
              <a:t>6. Ejemplo: Hongo</a:t>
            </a:r>
          </a:p>
          <a:p>
            <a:pPr marL="0" indent="0">
              <a:buNone/>
            </a:pPr>
            <a:r>
              <a:rPr lang="en-US" b="1" dirty="0" smtClean="0"/>
              <a:t>7. Billares cuánticos</a:t>
            </a:r>
          </a:p>
          <a:p>
            <a:pPr marL="0" indent="0">
              <a:buNone/>
            </a:pPr>
            <a:r>
              <a:rPr lang="en-US" b="1" dirty="0" smtClean="0"/>
              <a:t>8. Experimentos con ondas EM</a:t>
            </a:r>
            <a:endParaRPr lang="es-MX" sz="2000" dirty="0" smtClean="0"/>
          </a:p>
          <a:p>
            <a:pPr marL="457200" indent="-457200">
              <a:buFont typeface="+mj-lt"/>
              <a:buAutoNum type="arabicPeriod"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637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Ejemplos de órbitas periódicos en el estadio.</a:t>
            </a: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140" y="1186087"/>
            <a:ext cx="5010436" cy="47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2514600" y="5943600"/>
            <a:ext cx="4876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Imagen obtenida de: Lozej</a:t>
            </a:r>
            <a:r>
              <a:rPr lang="en-US" sz="1050" dirty="0"/>
              <a:t>, C. (2020). </a:t>
            </a:r>
            <a:r>
              <a:rPr lang="en-US" sz="1050" i="1" dirty="0"/>
              <a:t>Transport and localization in classical and quantum billiards</a:t>
            </a:r>
            <a:r>
              <a:rPr lang="en-US" sz="1050" dirty="0"/>
              <a:t>. University of Maribor Doctoral Dissertation.</a:t>
            </a:r>
          </a:p>
        </p:txBody>
      </p:sp>
    </p:spTree>
    <p:extLst>
      <p:ext uri="{BB962C8B-B14F-4D97-AF65-F5344CB8AC3E}">
        <p14:creationId xmlns:p14="http://schemas.microsoft.com/office/powerpoint/2010/main" val="19331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9100" y="-800100"/>
            <a:ext cx="8229600" cy="1600200"/>
          </a:xfrm>
        </p:spPr>
        <p:txBody>
          <a:bodyPr/>
          <a:lstStyle/>
          <a:p>
            <a:r>
              <a:rPr lang="en-US" sz="3600" dirty="0" smtClean="0"/>
              <a:t>5. Billar de Sinai</a:t>
            </a:r>
            <a:endParaRPr lang="es-MX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19100" y="769937"/>
            <a:ext cx="8229600" cy="54022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Otro modelo caótico</a:t>
            </a:r>
            <a:r>
              <a:rPr lang="es-MX" dirty="0" smtClean="0"/>
              <a:t>, definido como: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s-MX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MX" dirty="0" smtClean="0"/>
              <a:t>Se puede usar como un modelo de dos partículas chocando.</a:t>
            </a:r>
            <a:endParaRPr lang="es-MX" dirty="0"/>
          </a:p>
        </p:txBody>
      </p:sp>
      <p:pic>
        <p:nvPicPr>
          <p:cNvPr id="5" name="sinai-def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371600"/>
            <a:ext cx="7162800" cy="3581400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762000" y="6563975"/>
            <a:ext cx="731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Y. SINAI, WHAT IS...a billiard, Notices of the American Mathematical Society 51 (2004), 412–413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396577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-800100"/>
            <a:ext cx="8229600" cy="1600200"/>
          </a:xfrm>
        </p:spPr>
        <p:txBody>
          <a:bodyPr/>
          <a:lstStyle/>
          <a:p>
            <a:r>
              <a:rPr lang="es-MX" sz="2800" dirty="0" smtClean="0">
                <a:effectLst/>
              </a:rPr>
              <a:t>Trayectorias con condiciones iniciales cercanas</a:t>
            </a:r>
            <a:endParaRPr lang="es-MX" sz="2800" dirty="0">
              <a:effectLst/>
            </a:endParaRPr>
          </a:p>
        </p:txBody>
      </p:sp>
      <p:pic>
        <p:nvPicPr>
          <p:cNvPr id="4" name="sinai-initial-cond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676400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41488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7162800" cy="506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2 Marcador de contenido"/>
          <p:cNvSpPr txBox="1">
            <a:spLocks/>
          </p:cNvSpPr>
          <p:nvPr/>
        </p:nvSpPr>
        <p:spPr>
          <a:xfrm>
            <a:off x="457200" y="381000"/>
            <a:ext cx="8229600" cy="5745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MX" dirty="0" smtClean="0"/>
              <a:t>Mapeo de colisiones del billar de Sinai.</a:t>
            </a:r>
          </a:p>
          <a:p>
            <a:endParaRPr lang="es-MX" dirty="0" smtClean="0"/>
          </a:p>
          <a:p>
            <a:endParaRPr lang="es-MX" dirty="0"/>
          </a:p>
        </p:txBody>
      </p:sp>
      <p:sp>
        <p:nvSpPr>
          <p:cNvPr id="2" name="1 CuadroTexto"/>
          <p:cNvSpPr txBox="1"/>
          <p:nvPr/>
        </p:nvSpPr>
        <p:spPr>
          <a:xfrm>
            <a:off x="457200" y="6126163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>
                    <a:lumMod val="50000"/>
                  </a:schemeClr>
                </a:solidFill>
              </a:rPr>
              <a:t>Al igual que el estadio, este billar también es caótico.</a:t>
            </a:r>
            <a:endParaRPr lang="es-MX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5280" y="0"/>
            <a:ext cx="8229600" cy="914400"/>
          </a:xfrm>
        </p:spPr>
        <p:txBody>
          <a:bodyPr/>
          <a:lstStyle/>
          <a:p>
            <a:r>
              <a:rPr lang="es-MX" sz="3600" dirty="0" smtClean="0"/>
              <a:t>6. Hongo</a:t>
            </a:r>
            <a:endParaRPr lang="es-MX" sz="3600" dirty="0"/>
          </a:p>
        </p:txBody>
      </p:sp>
      <p:pic>
        <p:nvPicPr>
          <p:cNvPr id="4" name="mushroom-def (2)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" y="2514600"/>
            <a:ext cx="7513320" cy="3756660"/>
          </a:xfrm>
        </p:spPr>
      </p:pic>
      <p:sp>
        <p:nvSpPr>
          <p:cNvPr id="3" name="2 CuadroTexto"/>
          <p:cNvSpPr txBox="1"/>
          <p:nvPr/>
        </p:nvSpPr>
        <p:spPr>
          <a:xfrm>
            <a:off x="304800" y="13716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chemeClr val="bg1">
                    <a:lumMod val="50000"/>
                  </a:schemeClr>
                </a:solidFill>
              </a:rPr>
              <a:t>Billar formado por un semicírculo con una base rectangular.</a:t>
            </a:r>
            <a:endParaRPr lang="es-MX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02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3400" y="533400"/>
            <a:ext cx="8229600" cy="5668963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Bunimovich lo propuso en 2001 como un ejemplo de un sistema sencillo que presenta una parte integrable y una caótica. </a:t>
            </a: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2098857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33400" y="3251389"/>
            <a:ext cx="563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Lo define como una familia continua de billares, que contiene al estadio y semicírculo como casos extremos.</a:t>
            </a:r>
            <a:endParaRPr lang="es-MX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624840" y="6396335"/>
            <a:ext cx="5699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Bunimovich, L. A. (2001). Mushrooms and other billiards with divided phase space. </a:t>
            </a:r>
            <a:r>
              <a:rPr lang="en-US" sz="1200" i="1" dirty="0"/>
              <a:t>Chaos</a:t>
            </a:r>
            <a:r>
              <a:rPr lang="en-US" sz="1200" dirty="0"/>
              <a:t>, </a:t>
            </a:r>
            <a:r>
              <a:rPr lang="en-US" sz="1200" i="1" dirty="0"/>
              <a:t>11</a:t>
            </a:r>
            <a:r>
              <a:rPr lang="en-US" sz="1200" dirty="0"/>
              <a:t>(4), 802–808. https://doi.org/10.1063/1.1418763</a:t>
            </a:r>
          </a:p>
        </p:txBody>
      </p:sp>
    </p:spTree>
    <p:extLst>
      <p:ext uri="{BB962C8B-B14F-4D97-AF65-F5344CB8AC3E}">
        <p14:creationId xmlns:p14="http://schemas.microsoft.com/office/powerpoint/2010/main" val="228551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-15240" y="2184737"/>
            <a:ext cx="289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Las trayectorias que se quedan en la cabeza son integrables y las que entran la base son caóticas. Ambas </a:t>
            </a:r>
            <a:r>
              <a:rPr lang="es-MX" sz="20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zonas tienen </a:t>
            </a:r>
            <a:r>
              <a:rPr lang="es-MX" sz="20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medida mayor a 0.</a:t>
            </a:r>
            <a:endParaRPr lang="es-MX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mush-initial-conditions-bmap-integrable (2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04160" y="152400"/>
            <a:ext cx="6096000" cy="3048000"/>
          </a:xfrm>
          <a:prstGeom prst="rect">
            <a:avLst/>
          </a:prstGeom>
        </p:spPr>
      </p:pic>
      <p:pic>
        <p:nvPicPr>
          <p:cNvPr id="5" name="mush-initial-conditions-bmap-chaotic-2 (1)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04160" y="3469302"/>
            <a:ext cx="6186170" cy="3093085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762000" y="6410236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Bunimovich, L. A. (2001). Mushrooms and other billiards with divided phase space. </a:t>
            </a:r>
            <a:r>
              <a:rPr lang="en-US" sz="1200" i="1" dirty="0"/>
              <a:t>Chaos</a:t>
            </a:r>
            <a:r>
              <a:rPr lang="en-US" sz="1200" dirty="0"/>
              <a:t>, </a:t>
            </a:r>
            <a:r>
              <a:rPr lang="en-US" sz="1200" i="1" dirty="0"/>
              <a:t>11</a:t>
            </a:r>
            <a:r>
              <a:rPr lang="en-US" sz="1200" dirty="0"/>
              <a:t>(4), 802–808. https://doi.org/10.1063/1.1418763</a:t>
            </a:r>
          </a:p>
        </p:txBody>
      </p:sp>
    </p:spTree>
    <p:extLst>
      <p:ext uri="{BB962C8B-B14F-4D97-AF65-F5344CB8AC3E}">
        <p14:creationId xmlns:p14="http://schemas.microsoft.com/office/powerpoint/2010/main" val="93269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242810" cy="51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2 Marcador de contenido"/>
          <p:cNvSpPr txBox="1">
            <a:spLocks/>
          </p:cNvSpPr>
          <p:nvPr/>
        </p:nvSpPr>
        <p:spPr>
          <a:xfrm>
            <a:off x="457200" y="381000"/>
            <a:ext cx="8229600" cy="5745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MX" dirty="0" smtClean="0"/>
              <a:t>Mapeo de colisiones del hongo.</a:t>
            </a:r>
          </a:p>
          <a:p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91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9376" y="-800100"/>
            <a:ext cx="8229600" cy="1600200"/>
          </a:xfrm>
        </p:spPr>
        <p:txBody>
          <a:bodyPr/>
          <a:lstStyle/>
          <a:p>
            <a:r>
              <a:rPr lang="es-MX" sz="3200" dirty="0" smtClean="0"/>
              <a:t>7. Billares cuánticos</a:t>
            </a:r>
            <a:endParaRPr lang="es-MX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Los billares son sistemas especialmente adecuados para cuantizarlos y buscar qué pasa si el billar clásico es caótico o no.</a:t>
            </a:r>
          </a:p>
          <a:p>
            <a:pPr marL="0" indent="0">
              <a:buNone/>
            </a:pPr>
            <a:r>
              <a:rPr lang="es-MX" dirty="0" smtClean="0"/>
              <a:t>El problema cuántico queda determinado por el hamiltoniano:</a:t>
            </a:r>
            <a:endParaRPr lang="es-MX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73345"/>
            <a:ext cx="2011680" cy="84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03" y="3197114"/>
            <a:ext cx="2377688" cy="99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2 Marcador de contenido"/>
          <p:cNvSpPr txBox="1">
            <a:spLocks/>
          </p:cNvSpPr>
          <p:nvPr/>
        </p:nvSpPr>
        <p:spPr>
          <a:xfrm>
            <a:off x="365760" y="4370542"/>
            <a:ext cx="8229600" cy="2366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MX" dirty="0" smtClean="0"/>
              <a:t>Los estados estacionarios se obtienen resolviendo:</a:t>
            </a:r>
          </a:p>
          <a:p>
            <a:pPr marL="0" indent="0">
              <a:buFont typeface="Arial" pitchFamily="34" charset="0"/>
              <a:buNone/>
            </a:pPr>
            <a:endParaRPr lang="es-MX" dirty="0" smtClean="0"/>
          </a:p>
          <a:p>
            <a:pPr marL="0" indent="0">
              <a:buFont typeface="Arial" pitchFamily="34" charset="0"/>
              <a:buNone/>
            </a:pPr>
            <a:endParaRPr lang="es-MX" dirty="0" smtClean="0"/>
          </a:p>
          <a:p>
            <a:pPr marL="0" indent="0">
              <a:buFont typeface="Arial" pitchFamily="34" charset="0"/>
              <a:buNone/>
            </a:pPr>
            <a:r>
              <a:rPr lang="es-MX" dirty="0" smtClean="0"/>
              <a:t>con la condición:</a:t>
            </a:r>
          </a:p>
          <a:p>
            <a:pPr marL="0" indent="0">
              <a:buFont typeface="Arial" pitchFamily="34" charset="0"/>
              <a:buNone/>
            </a:pPr>
            <a:endParaRPr lang="es-MX" dirty="0" smtClean="0"/>
          </a:p>
          <a:p>
            <a:pPr marL="0" indent="0">
              <a:buFont typeface="Arial" pitchFamily="34" charset="0"/>
              <a:buNone/>
            </a:pPr>
            <a:endParaRPr lang="es-MX" dirty="0" smtClean="0"/>
          </a:p>
          <a:p>
            <a:pPr marL="0" indent="0">
              <a:buFont typeface="Arial" pitchFamily="34" charset="0"/>
              <a:buNone/>
            </a:pPr>
            <a:endParaRPr lang="es-MX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588" y="4796576"/>
            <a:ext cx="4381500" cy="84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88" y="5806440"/>
            <a:ext cx="1923184" cy="46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870152" y="6503859"/>
            <a:ext cx="75880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/>
              <a:t>Stöckman Hans-Jürgen. </a:t>
            </a:r>
            <a:r>
              <a:rPr lang="es-MX" sz="1200" i="1" dirty="0"/>
              <a:t>Quantum Chaos: An Introduction</a:t>
            </a:r>
            <a:r>
              <a:rPr lang="es-MX" sz="1200" dirty="0"/>
              <a:t>. Cambridge University Press, 2006. </a:t>
            </a:r>
            <a:endParaRPr lang="es-MX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127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55320" y="0"/>
            <a:ext cx="8229600" cy="800100"/>
          </a:xfrm>
        </p:spPr>
        <p:txBody>
          <a:bodyPr/>
          <a:lstStyle/>
          <a:p>
            <a:r>
              <a:rPr lang="es-MX" sz="2800" dirty="0" smtClean="0"/>
              <a:t>Ejemplo: Pozo Infinito Rectangular</a:t>
            </a:r>
            <a:endParaRPr lang="es-MX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71188" y="1143000"/>
                <a:ext cx="8229600" cy="51054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Ω</m:t>
                      </m:r>
                      <m:r>
                        <a:rPr lang="en-US" sz="28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⊂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Entonces, las soluciones estacionarias son: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con energías: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s-MX" dirty="0" smtClean="0"/>
                  <a:t>Generalmente, para problemas más complicados, se </a:t>
                </a:r>
                <a:r>
                  <a:rPr lang="es-MX" dirty="0"/>
                  <a:t>usan métodos numéricos para encontrar los eigenvalores y eigenfunciones</a:t>
                </a:r>
                <a:r>
                  <a:rPr lang="es-MX" dirty="0" smtClean="0"/>
                  <a:t>.</a:t>
                </a:r>
                <a:endParaRPr lang="es-MX" dirty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188" y="1143000"/>
                <a:ext cx="8229600" cy="5105400"/>
              </a:xfrm>
              <a:blipFill rotWithShape="1">
                <a:blip r:embed="rId2"/>
                <a:stretch>
                  <a:fillRect l="-889" r="-125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2367259"/>
            <a:ext cx="4595813" cy="63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621280"/>
            <a:ext cx="2358660" cy="176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22 Rectángulo"/>
              <p:cNvSpPr/>
              <p:nvPr/>
            </p:nvSpPr>
            <p:spPr>
              <a:xfrm>
                <a:off x="6360930" y="4318767"/>
                <a:ext cx="24384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/>
                  <a:t>Ejemplo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/>
                      </a:rPr>
                      <m:t>2</m:t>
                    </m:r>
                    <m:r>
                      <a:rPr lang="en-US" sz="1200" b="0" i="1" smtClean="0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1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/>
                      </a:rPr>
                      <m:t>3</m:t>
                    </m:r>
                    <m:r>
                      <a:rPr lang="en-US" sz="1200" b="0" i="1" smtClean="0">
                        <a:latin typeface="Cambria Math"/>
                      </a:rPr>
                      <m:t>.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22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930" y="4318767"/>
                <a:ext cx="2438400" cy="276999"/>
              </a:xfrm>
              <a:prstGeom prst="rect">
                <a:avLst/>
              </a:prstGeom>
              <a:blipFill rotWithShape="1">
                <a:blip r:embed="rId5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26" y="3501548"/>
            <a:ext cx="3276600" cy="52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685800" y="6411128"/>
            <a:ext cx="81563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050" dirty="0" smtClean="0"/>
              <a:t>A</a:t>
            </a:r>
            <a:r>
              <a:rPr lang="es-MX" sz="1050" dirty="0"/>
              <a:t>. Backer: Numerical aspects of eigenvalue and eigenfunction computations for chaotic quantum system, in: The Mathematical Aspects of Quantum Maps, M. Degli Esposti and S. Graffi (Eds.), Springer Lecture Notes in Physics 618 (2003) 91–144.</a:t>
            </a:r>
          </a:p>
        </p:txBody>
      </p:sp>
    </p:spTree>
    <p:extLst>
      <p:ext uri="{BB962C8B-B14F-4D97-AF65-F5344CB8AC3E}">
        <p14:creationId xmlns:p14="http://schemas.microsoft.com/office/powerpoint/2010/main" val="37393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800100"/>
            <a:ext cx="8229600" cy="1600200"/>
          </a:xfrm>
        </p:spPr>
        <p:txBody>
          <a:bodyPr/>
          <a:lstStyle/>
          <a:p>
            <a:r>
              <a:rPr lang="es-MX" sz="3200" dirty="0" smtClean="0"/>
              <a:t>1.1. Definición</a:t>
            </a:r>
            <a:endParaRPr lang="es-MX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229600" cy="5135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s-MX" sz="2000" b="1" dirty="0" smtClean="0"/>
                  <a:t>Billar</a:t>
                </a:r>
                <a:r>
                  <a:rPr lang="es-MX" dirty="0" smtClean="0"/>
                  <a:t>: </a:t>
                </a:r>
                <a:r>
                  <a:rPr lang="es-MX" sz="2000" dirty="0" smtClean="0"/>
                  <a:t>Modelo de una partícula puntual que se mueve libremente en una región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2000" b="0" i="0" smtClean="0">
                        <a:latin typeface="Cambria Math"/>
                      </a:rPr>
                      <m:t>Ω</m:t>
                    </m:r>
                    <m:r>
                      <a:rPr lang="es-MX" sz="2000" b="0" i="1" smtClean="0">
                        <a:latin typeface="Cambria Math"/>
                      </a:rPr>
                      <m:t>⊂ </m:t>
                    </m:r>
                    <m:sSup>
                      <m:sSupPr>
                        <m:ctrlPr>
                          <a:rPr lang="es-MX" sz="2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s-MX" sz="2000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s-MX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s-MX" sz="20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s-MX" sz="2000" b="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s-MX" sz="2000" b="0" dirty="0" smtClean="0"/>
              </a:p>
              <a:p>
                <a:pPr marL="0" indent="0">
                  <a:buNone/>
                </a:pPr>
                <a:r>
                  <a:rPr lang="es-MX" sz="2000" dirty="0" smtClean="0"/>
                  <a:t>La partícula se refleja </a:t>
                </a:r>
                <a:r>
                  <a:rPr lang="es-MX" sz="2000" b="1" dirty="0" smtClean="0"/>
                  <a:t>especularmente</a:t>
                </a:r>
                <a:r>
                  <a:rPr lang="es-MX" sz="2000" dirty="0"/>
                  <a:t> en las paredes de la </a:t>
                </a:r>
                <a:r>
                  <a:rPr lang="es-MX" sz="2000" dirty="0" smtClean="0"/>
                  <a:t>región y preservando energía.</a:t>
                </a:r>
                <a:endParaRPr lang="es-MX" sz="2000" b="0" dirty="0" smtClean="0"/>
              </a:p>
            </p:txBody>
          </p:sp>
        </mc:Choice>
        <mc:Fallback xmlns="">
          <p:sp>
            <p:nvSpPr>
              <p:cNvPr id="5" name="4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229600" cy="5135563"/>
              </a:xfrm>
              <a:blipFill rotWithShape="1">
                <a:blip r:embed="rId4"/>
                <a:stretch>
                  <a:fillRect l="-741" t="-95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3686"/>
            <a:ext cx="3048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485900" y="51816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noProof="1" smtClean="0"/>
              <a:t>Reflexión Especular.</a:t>
            </a:r>
            <a:endParaRPr lang="es-MX" sz="1200" noProof="1"/>
          </a:p>
        </p:txBody>
      </p:sp>
      <p:pic>
        <p:nvPicPr>
          <p:cNvPr id="8" name="Ellips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76800" y="3276600"/>
            <a:ext cx="3276600" cy="2457450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5448300" y="565061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Ejemplo con mesa elíptica</a:t>
            </a:r>
            <a:endParaRPr lang="es-MX" sz="1200" dirty="0"/>
          </a:p>
        </p:txBody>
      </p:sp>
      <p:sp>
        <p:nvSpPr>
          <p:cNvPr id="3" name="2 Rectángulo"/>
          <p:cNvSpPr/>
          <p:nvPr/>
        </p:nvSpPr>
        <p:spPr>
          <a:xfrm>
            <a:off x="838200" y="6198215"/>
            <a:ext cx="7658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Lozej</a:t>
            </a:r>
            <a:r>
              <a:rPr lang="en-US" sz="1200" dirty="0"/>
              <a:t>, C. (2020). </a:t>
            </a:r>
            <a:r>
              <a:rPr lang="en-US" sz="1200" i="1" dirty="0"/>
              <a:t>Transport and localization in classical and quantum billiards</a:t>
            </a:r>
            <a:r>
              <a:rPr lang="en-US" sz="1200" dirty="0"/>
              <a:t>. University of Maribor Doctoral Dissertation.</a:t>
            </a:r>
          </a:p>
        </p:txBody>
      </p:sp>
    </p:spTree>
    <p:extLst>
      <p:ext uri="{BB962C8B-B14F-4D97-AF65-F5344CB8AC3E}">
        <p14:creationId xmlns:p14="http://schemas.microsoft.com/office/powerpoint/2010/main" val="207224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0"/>
                <a:ext cx="8229600" cy="6324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s-MX" sz="2200" dirty="0" smtClean="0"/>
              </a:p>
              <a:p>
                <a:pPr marL="0" indent="0">
                  <a:buNone/>
                </a:pPr>
                <a:r>
                  <a:rPr lang="es-MX" sz="2200" dirty="0" smtClean="0"/>
                  <a:t>Una pregunta fundamental concierne en buscar signos del caos en sistemas clásicos en el espectro del sistema cuántico correspondiente</a:t>
                </a:r>
                <a:r>
                  <a:rPr lang="es-MX" sz="2200" dirty="0" smtClean="0"/>
                  <a:t>.</a:t>
                </a:r>
                <a:endParaRPr lang="es-MX" sz="2200" dirty="0"/>
              </a:p>
              <a:p>
                <a:pPr marL="0" indent="0">
                  <a:buNone/>
                </a:pPr>
                <a:endParaRPr lang="es-MX" sz="2200" dirty="0"/>
              </a:p>
              <a:p>
                <a:pPr marL="0" indent="0">
                  <a:buNone/>
                </a:pPr>
                <a:r>
                  <a:rPr lang="es-MX" sz="2200" dirty="0"/>
                  <a:t>Definimos el espaciamiento entre eigenvalores </a:t>
                </a:r>
                <a:r>
                  <a:rPr lang="es-MX" sz="2200" dirty="0" smtClean="0"/>
                  <a:t>como:</a:t>
                </a:r>
                <a:endParaRPr lang="es-MX" sz="2200" dirty="0"/>
              </a:p>
              <a:p>
                <a:pPr marL="0" indent="0">
                  <a:buNone/>
                </a:pPr>
                <a:endParaRPr lang="es-MX" sz="2200" dirty="0"/>
              </a:p>
              <a:p>
                <a:pPr marL="0" indent="0">
                  <a:buNone/>
                </a:pPr>
                <a:endParaRPr lang="es-MX" sz="2200" dirty="0"/>
              </a:p>
              <a:p>
                <a:pPr marL="0" indent="0">
                  <a:buNone/>
                </a:pPr>
                <a:r>
                  <a:rPr lang="en-US" sz="2200" dirty="0" smtClean="0"/>
                  <a:t>(y </a:t>
                </a:r>
                <a:r>
                  <a:rPr lang="en-US" sz="2200" dirty="0" smtClean="0"/>
                  <a:t>noramlizados</a:t>
                </a:r>
                <a:r>
                  <a:rPr lang="en-US" sz="2200" dirty="0" smtClean="0"/>
                  <a:t> </a:t>
                </a:r>
                <a:r>
                  <a:rPr lang="en-US" sz="2200" dirty="0" smtClean="0"/>
                  <a:t>tal</a:t>
                </a:r>
                <a:r>
                  <a:rPr lang="en-US" sz="2200" dirty="0" smtClean="0"/>
                  <a:t> que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2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r>
                      <a:rPr lang="en-US" sz="22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2200" dirty="0" smtClean="0"/>
                  <a:t>). 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smtClean="0"/>
                  <a:t>Se </a:t>
                </a:r>
                <a:r>
                  <a:rPr lang="en-US" sz="2200" dirty="0"/>
                  <a:t>ha conjeturado que para </a:t>
                </a:r>
                <a:r>
                  <a:rPr lang="en-US" sz="2200" dirty="0" smtClean="0"/>
                  <a:t>sistemas</a:t>
                </a:r>
                <a:r>
                  <a:rPr lang="en-US" sz="2200" dirty="0" smtClean="0"/>
                  <a:t> </a:t>
                </a:r>
                <a:r>
                  <a:rPr lang="en-US" sz="2200" dirty="0" smtClean="0"/>
                  <a:t>regulares</a:t>
                </a:r>
                <a:r>
                  <a:rPr lang="en-US" sz="2200" dirty="0" smtClean="0"/>
                  <a:t>, la </a:t>
                </a:r>
                <a:r>
                  <a:rPr lang="en-US" sz="2200" dirty="0" smtClean="0"/>
                  <a:t>estadística</a:t>
                </a:r>
                <a:r>
                  <a:rPr lang="en-US" sz="2200" dirty="0" smtClean="0"/>
                  <a:t> de </a:t>
                </a:r>
                <a:r>
                  <a:rPr lang="en-US" sz="2200" dirty="0" smtClean="0"/>
                  <a:t>estos</a:t>
                </a:r>
                <a:r>
                  <a:rPr lang="en-US" sz="2200" dirty="0" smtClean="0"/>
                  <a:t> </a:t>
                </a:r>
                <a:r>
                  <a:rPr lang="en-US" sz="2200" dirty="0" smtClean="0"/>
                  <a:t>espaciamientos</a:t>
                </a:r>
                <a:r>
                  <a:rPr lang="en-US" sz="2200" dirty="0" smtClean="0"/>
                  <a:t> </a:t>
                </a:r>
                <a:r>
                  <a:rPr lang="en-US" sz="2200" dirty="0" smtClean="0"/>
                  <a:t>es</a:t>
                </a:r>
                <a:r>
                  <a:rPr lang="en-US" sz="2200" dirty="0" smtClean="0"/>
                  <a:t> Poissoniana, </a:t>
                </a:r>
                <a:r>
                  <a:rPr lang="en-US" sz="2200" dirty="0" smtClean="0"/>
                  <a:t>mientras</a:t>
                </a:r>
                <a:r>
                  <a:rPr lang="en-US" sz="2200" dirty="0" smtClean="0"/>
                  <a:t> que para </a:t>
                </a:r>
                <a:r>
                  <a:rPr lang="en-US" sz="2200" dirty="0" smtClean="0"/>
                  <a:t>caóticos</a:t>
                </a:r>
                <a:r>
                  <a:rPr lang="en-US" sz="2200" dirty="0" smtClean="0"/>
                  <a:t> </a:t>
                </a:r>
                <a:r>
                  <a:rPr lang="en-US" sz="2200" dirty="0" smtClean="0"/>
                  <a:t>está</a:t>
                </a:r>
                <a:r>
                  <a:rPr lang="en-US" sz="2200" dirty="0" smtClean="0"/>
                  <a:t> </a:t>
                </a:r>
                <a:r>
                  <a:rPr lang="en-US" sz="2200" dirty="0"/>
                  <a:t>descrita por </a:t>
                </a:r>
                <a:r>
                  <a:rPr lang="en-US" sz="2200" dirty="0" smtClean="0"/>
                  <a:t>RMT.</a:t>
                </a:r>
                <a:endParaRPr lang="es-MX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0"/>
                <a:ext cx="8229600" cy="6324600"/>
              </a:xfrm>
              <a:blipFill rotWithShape="1">
                <a:blip r:embed="rId2"/>
                <a:stretch>
                  <a:fillRect l="-889" r="-155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Rectángulo"/>
          <p:cNvSpPr/>
          <p:nvPr/>
        </p:nvSpPr>
        <p:spPr>
          <a:xfrm>
            <a:off x="609600" y="5505852"/>
            <a:ext cx="784860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050" dirty="0" smtClean="0"/>
              <a:t>A</a:t>
            </a:r>
            <a:r>
              <a:rPr lang="es-MX" sz="1050" dirty="0"/>
              <a:t>. </a:t>
            </a:r>
            <a:r>
              <a:rPr lang="es-MX" sz="1050" dirty="0" smtClean="0"/>
              <a:t>Backer</a:t>
            </a:r>
            <a:r>
              <a:rPr lang="es-MX" sz="1050" dirty="0"/>
              <a:t>: Numerical aspects of eigenvalue and eigenfunction computations for chaotic </a:t>
            </a:r>
            <a:r>
              <a:rPr lang="es-MX" sz="1050" dirty="0" smtClean="0"/>
              <a:t>quantum </a:t>
            </a:r>
            <a:r>
              <a:rPr lang="es-MX" sz="1050" dirty="0"/>
              <a:t>system, in: The Mathematical Aspects of Quantum Maps, M. Degli Esposti and S. Graffi (Eds.), Springer Lecture Notes in Physics 618 (2003) </a:t>
            </a:r>
            <a:r>
              <a:rPr lang="es-MX" sz="1050" dirty="0" smtClean="0"/>
              <a:t>91–144.</a:t>
            </a:r>
          </a:p>
          <a:p>
            <a:endParaRPr lang="en-US" sz="1050" dirty="0"/>
          </a:p>
          <a:p>
            <a:r>
              <a:rPr lang="en-US" sz="1050" dirty="0" smtClean="0"/>
              <a:t>O</a:t>
            </a:r>
            <a:r>
              <a:rPr lang="en-US" sz="1050" dirty="0"/>
              <a:t>. Bohigas, M.-J. Giannoni and C. Schmit: Characterization of chaotic quantum spectra and universality of level fluctuation laws, Phys. Rev. Lett. 52 (1984) 1–4</a:t>
            </a:r>
            <a:r>
              <a:rPr lang="en-US" sz="1050" dirty="0" smtClean="0"/>
              <a:t>.</a:t>
            </a:r>
          </a:p>
          <a:p>
            <a:endParaRPr lang="en-US" sz="1050" dirty="0" smtClean="0"/>
          </a:p>
          <a:p>
            <a:r>
              <a:rPr lang="en-US" sz="1050" dirty="0" smtClean="0"/>
              <a:t>M</a:t>
            </a:r>
            <a:r>
              <a:rPr lang="en-US" sz="1050" dirty="0"/>
              <a:t>. V. Berry and M. Tabor: Level clustering in the regular spectrum, Proc. R. Soc. London Ser. A 356 (1977) 375–394.</a:t>
            </a:r>
            <a:endParaRPr lang="es-MX" sz="10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438400"/>
            <a:ext cx="26003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37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89" y="2817454"/>
            <a:ext cx="7219950" cy="2279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6115049" y="41148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MX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214" y="198771"/>
            <a:ext cx="4531901" cy="261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11" y="5303752"/>
            <a:ext cx="14954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093" y="5226603"/>
            <a:ext cx="2006917" cy="58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2196247" y="5732377"/>
            <a:ext cx="1276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Poisson</a:t>
            </a:r>
            <a:endParaRPr lang="es-MX" dirty="0"/>
          </a:p>
        </p:txBody>
      </p:sp>
      <p:sp>
        <p:nvSpPr>
          <p:cNvPr id="10" name="9 Rectángulo"/>
          <p:cNvSpPr/>
          <p:nvPr/>
        </p:nvSpPr>
        <p:spPr>
          <a:xfrm>
            <a:off x="6248020" y="5820245"/>
            <a:ext cx="802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GOE</a:t>
            </a:r>
            <a:endParaRPr lang="es-MX" dirty="0"/>
          </a:p>
        </p:txBody>
      </p:sp>
      <p:sp>
        <p:nvSpPr>
          <p:cNvPr id="2" name="1 Rectángulo"/>
          <p:cNvSpPr/>
          <p:nvPr/>
        </p:nvSpPr>
        <p:spPr>
          <a:xfrm>
            <a:off x="890310" y="6407706"/>
            <a:ext cx="75107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Imágenes obtenidas de: A</a:t>
            </a:r>
            <a:r>
              <a:rPr lang="en-US" sz="1100" dirty="0"/>
              <a:t>. Backer, "Quantum Chaos in Billiards," in </a:t>
            </a:r>
            <a:r>
              <a:rPr lang="en-US" sz="1100" i="1" dirty="0"/>
              <a:t>Computing in Science &amp; Engineering</a:t>
            </a:r>
            <a:r>
              <a:rPr lang="en-US" sz="1100" dirty="0"/>
              <a:t>, vol. 9, no. 3, pp. 60-64, May-June 2007, doi: 10.1109/MCSE.2007.61.</a:t>
            </a:r>
            <a:endParaRPr lang="es-MX" sz="1100" dirty="0"/>
          </a:p>
        </p:txBody>
      </p:sp>
    </p:spTree>
    <p:extLst>
      <p:ext uri="{BB962C8B-B14F-4D97-AF65-F5344CB8AC3E}">
        <p14:creationId xmlns:p14="http://schemas.microsoft.com/office/powerpoint/2010/main" val="15498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Vemos qué pasa al pasar continuamente de un sistema clásicamente integrable a uno caótico.</a:t>
            </a:r>
            <a:endParaRPr lang="es-MX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r="9340" b="35746"/>
          <a:stretch/>
        </p:blipFill>
        <p:spPr bwMode="auto">
          <a:xfrm>
            <a:off x="123104" y="2470642"/>
            <a:ext cx="5303890" cy="228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94" y="1447800"/>
            <a:ext cx="3717006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33400" y="6176337"/>
            <a:ext cx="815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Richter, A. “Playing Billiards with Microwaves — Quantum Manifestations of Classical Chaos.” </a:t>
            </a:r>
            <a:r>
              <a:rPr lang="en-US" sz="1200" i="1" dirty="0"/>
              <a:t>Emerging Applications of Number Theory</a:t>
            </a:r>
            <a:r>
              <a:rPr lang="en-US" sz="1200" dirty="0"/>
              <a:t>, 1999, pp. 479–523., https://doi.org/10.1007/978-1-4612-1544-8_20. 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5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3400" y="-609600"/>
            <a:ext cx="8229600" cy="1600200"/>
          </a:xfrm>
        </p:spPr>
        <p:txBody>
          <a:bodyPr/>
          <a:lstStyle/>
          <a:p>
            <a:r>
              <a:rPr lang="es-MX" sz="4000" dirty="0" smtClean="0"/>
              <a:t>8. Experimentos </a:t>
            </a:r>
            <a:r>
              <a:rPr lang="es-MX" sz="4000" dirty="0" smtClean="0"/>
              <a:t>con Microondas</a:t>
            </a:r>
            <a:endParaRPr lang="es-MX" sz="4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dirty="0" smtClean="0"/>
              <a:t>Se puede simular el problema considerando ondas en una cavidad.</a:t>
            </a:r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Una onda electromagnética en una cavidad sigue la ecuación de Helmholtz:</a:t>
            </a:r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Si </a:t>
            </a:r>
            <a:r>
              <a:rPr lang="es-MX" dirty="0" smtClean="0"/>
              <a:t>la cavidad es </a:t>
            </a:r>
            <a:r>
              <a:rPr lang="es-MX" dirty="0" smtClean="0"/>
              <a:t>poco alta, E es siempre perpendicular a la pared de abajo y arriba, por lo que solo hay que considerar Ez.</a:t>
            </a:r>
            <a:endParaRPr lang="es-MX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7" y="2209800"/>
            <a:ext cx="2957513" cy="175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932045"/>
            <a:ext cx="37242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77" y="4712969"/>
            <a:ext cx="13620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295400" y="3745424"/>
            <a:ext cx="5486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dirty="0"/>
              <a:t>Stöckmann, Hans-Jürgen. “Microwave Billiards and Quantum Chaos.” </a:t>
            </a:r>
            <a:r>
              <a:rPr lang="es-MX" sz="1100" i="1" dirty="0"/>
              <a:t>Scholarpedia</a:t>
            </a:r>
            <a:r>
              <a:rPr lang="es-MX" sz="1100" dirty="0"/>
              <a:t>, http://www.scholarpedia.org/article/Microwave_billiards_and_quantum_chaos. </a:t>
            </a:r>
            <a:endParaRPr lang="es-MX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820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85800"/>
                <a:ext cx="8229600" cy="54403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MX" dirty="0" smtClean="0"/>
                  <a:t>Se pone </a:t>
                </a:r>
                <a:r>
                  <a:rPr lang="es-MX" dirty="0"/>
                  <a:t>una antena y un detector en </a:t>
                </a:r>
                <a:r>
                  <a:rPr lang="es-MX" dirty="0" smtClean="0"/>
                  <a:t>un punto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</m:acc>
                  </m:oMath>
                </a14:m>
                <a:r>
                  <a:rPr lang="es-MX" dirty="0" smtClean="0"/>
                  <a:t> y se mide la reflexión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s-MX" dirty="0" smtClean="0"/>
                  <a:t> de la onda producida por la antena para distintos números de onda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s-MX" dirty="0" smtClean="0"/>
                  <a:t>.</a:t>
                </a:r>
              </a:p>
              <a:p>
                <a:pPr marL="0" indent="0">
                  <a:buNone/>
                </a:pPr>
                <a:endParaRPr lang="es-MX" dirty="0" smtClean="0"/>
              </a:p>
              <a:p>
                <a:pPr marL="0" indent="0">
                  <a:buNone/>
                </a:pPr>
                <a:endParaRPr lang="es-MX" dirty="0" smtClean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endParaRPr lang="es-MX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r>
                  <a:rPr lang="es-MX" dirty="0" smtClean="0"/>
                  <a:t>Cada mínimo de reflexión corresponde con un eigenvalor y su profundidad con el valor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 smtClean="0"/>
                  <a:t> para la eigenfunción correspondiente.</a:t>
                </a:r>
              </a:p>
              <a:p>
                <a:pPr marL="0" indent="0">
                  <a:buNone/>
                </a:pPr>
                <a:endParaRPr lang="es-MX" dirty="0" smtClean="0"/>
              </a:p>
              <a:p>
                <a:pPr marL="0" indent="0">
                  <a:buNone/>
                </a:pPr>
                <a:endParaRPr lang="es-MX" dirty="0" smtClean="0"/>
              </a:p>
              <a:p>
                <a:pPr marL="0" indent="0">
                  <a:buNone/>
                </a:pPr>
                <a:endParaRPr lang="es-MX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85800"/>
                <a:ext cx="8229600" cy="5440363"/>
              </a:xfrm>
              <a:blipFill rotWithShape="1">
                <a:blip r:embed="rId2"/>
                <a:stretch>
                  <a:fillRect l="-1111" t="-1457" r="-74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103114"/>
            <a:ext cx="3511128" cy="2209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03" y="2651754"/>
            <a:ext cx="3816302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773805" y="5852665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/>
              <a:t>Stöckmann, H.-J., and J. Stein. “‘‘Quantum’’ Chaos in Billiards Studied by Microwave Absorption.” </a:t>
            </a:r>
            <a:r>
              <a:rPr lang="es-MX" sz="1200" i="1" dirty="0"/>
              <a:t>Physical Review Letters</a:t>
            </a:r>
            <a:r>
              <a:rPr lang="es-MX" sz="1200" dirty="0"/>
              <a:t>, vol. 64, no. 19, 1990, pp. 2215–2218., https://doi.org/10.1103/physrevlett.64.2215. </a:t>
            </a:r>
            <a:endParaRPr lang="es-MX" sz="1200" dirty="0" smtClean="0"/>
          </a:p>
          <a:p>
            <a:endParaRPr lang="en-US" sz="1200" dirty="0"/>
          </a:p>
          <a:p>
            <a:r>
              <a:rPr lang="es-MX" sz="1200" dirty="0" smtClean="0"/>
              <a:t>Stockman, H-J, Chaos </a:t>
            </a:r>
            <a:r>
              <a:rPr lang="es-MX" sz="1200" dirty="0"/>
              <a:t>in Microwave </a:t>
            </a:r>
            <a:r>
              <a:rPr lang="es-MX" sz="1200" dirty="0" smtClean="0"/>
              <a:t>resonators, Seminaire Poincaré</a:t>
            </a:r>
          </a:p>
          <a:p>
            <a:endParaRPr lang="en-US" sz="1200" dirty="0">
              <a:effectLst/>
            </a:endParaRPr>
          </a:p>
          <a:p>
            <a:endParaRPr lang="es-MX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65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85"/>
          <a:stretch/>
        </p:blipFill>
        <p:spPr bwMode="auto">
          <a:xfrm>
            <a:off x="2118360" y="1143000"/>
            <a:ext cx="5230843" cy="490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3048000"/>
            <a:ext cx="2438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Algunos eigenestados del estadio (los de la izquierda son experimentales y los de la derecha numéricos</a:t>
            </a:r>
            <a:endParaRPr lang="es-MX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533400" y="152400"/>
            <a:ext cx="8229600" cy="544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Scarring</a:t>
            </a:r>
            <a:r>
              <a:rPr lang="en-US" dirty="0"/>
              <a:t>: Eigenfunciones en sistemas caóticos tienden a tener una alta amplitud cerca a órbitas periódicas clásicas.</a:t>
            </a:r>
            <a:endParaRPr lang="es-MX" dirty="0"/>
          </a:p>
          <a:p>
            <a:pPr marL="0" indent="0">
              <a:buFont typeface="Arial" pitchFamily="34" charset="0"/>
              <a:buNone/>
            </a:pPr>
            <a:endParaRPr lang="es-MX" dirty="0" smtClean="0"/>
          </a:p>
          <a:p>
            <a:pPr marL="0" indent="0">
              <a:buFont typeface="Arial" pitchFamily="34" charset="0"/>
              <a:buNone/>
            </a:pPr>
            <a:endParaRPr lang="es-MX" dirty="0" smtClean="0"/>
          </a:p>
          <a:p>
            <a:pPr marL="0" indent="0">
              <a:buFont typeface="Arial" pitchFamily="34" charset="0"/>
              <a:buNone/>
            </a:pPr>
            <a:endParaRPr lang="es-MX" dirty="0"/>
          </a:p>
        </p:txBody>
      </p:sp>
      <p:sp>
        <p:nvSpPr>
          <p:cNvPr id="2" name="1 Rectángulo"/>
          <p:cNvSpPr/>
          <p:nvPr/>
        </p:nvSpPr>
        <p:spPr>
          <a:xfrm>
            <a:off x="2575560" y="5867400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1100" dirty="0"/>
              <a:t>De </a:t>
            </a:r>
            <a:r>
              <a:rPr lang="es-MX" sz="1100" dirty="0"/>
              <a:t>Menezes</a:t>
            </a:r>
            <a:r>
              <a:rPr lang="es-MX" sz="1100" dirty="0"/>
              <a:t>, D. D., et al. “</a:t>
            </a:r>
            <a:r>
              <a:rPr lang="es-MX" sz="1100" dirty="0"/>
              <a:t>Numerical</a:t>
            </a:r>
            <a:r>
              <a:rPr lang="es-MX" sz="1100" dirty="0"/>
              <a:t> </a:t>
            </a:r>
            <a:r>
              <a:rPr lang="es-MX" sz="1100" dirty="0"/>
              <a:t>Experiments</a:t>
            </a:r>
            <a:r>
              <a:rPr lang="es-MX" sz="1100" dirty="0"/>
              <a:t> </a:t>
            </a:r>
            <a:r>
              <a:rPr lang="es-MX" sz="1100" dirty="0"/>
              <a:t>on</a:t>
            </a:r>
            <a:r>
              <a:rPr lang="es-MX" sz="1100" dirty="0"/>
              <a:t> Quantum </a:t>
            </a:r>
            <a:r>
              <a:rPr lang="es-MX" sz="1100" dirty="0"/>
              <a:t>Chaotic</a:t>
            </a:r>
            <a:r>
              <a:rPr lang="es-MX" sz="1100" dirty="0"/>
              <a:t> </a:t>
            </a:r>
            <a:r>
              <a:rPr lang="es-MX" sz="1100" dirty="0"/>
              <a:t>Billiards</a:t>
            </a:r>
            <a:r>
              <a:rPr lang="es-MX" sz="1100" dirty="0"/>
              <a:t>.” </a:t>
            </a:r>
            <a:r>
              <a:rPr lang="es-MX" sz="1100" i="1" dirty="0"/>
              <a:t>Chaos: </a:t>
            </a:r>
            <a:r>
              <a:rPr lang="es-MX" sz="1100" i="1" dirty="0"/>
              <a:t>An</a:t>
            </a:r>
            <a:r>
              <a:rPr lang="es-MX" sz="1100" i="1" dirty="0"/>
              <a:t> </a:t>
            </a:r>
            <a:r>
              <a:rPr lang="es-MX" sz="1100" i="1" dirty="0"/>
              <a:t>Interdisciplinary</a:t>
            </a:r>
            <a:r>
              <a:rPr lang="es-MX" sz="1100" i="1" dirty="0"/>
              <a:t> </a:t>
            </a:r>
            <a:r>
              <a:rPr lang="es-MX" sz="1100" i="1" dirty="0"/>
              <a:t>Journal</a:t>
            </a:r>
            <a:r>
              <a:rPr lang="es-MX" sz="1100" i="1" dirty="0"/>
              <a:t> of </a:t>
            </a:r>
            <a:r>
              <a:rPr lang="es-MX" sz="1100" i="1" dirty="0"/>
              <a:t>Nonlinear</a:t>
            </a:r>
            <a:r>
              <a:rPr lang="es-MX" sz="1100" i="1" dirty="0"/>
              <a:t> </a:t>
            </a:r>
            <a:r>
              <a:rPr lang="es-MX" sz="1100" i="1" dirty="0"/>
              <a:t>Science</a:t>
            </a:r>
            <a:r>
              <a:rPr lang="es-MX" sz="1100" dirty="0"/>
              <a:t>, vol. 17, no. 2, 2007, p. 023116., https://doi.org/10.1063/1.2731307. </a:t>
            </a:r>
          </a:p>
        </p:txBody>
      </p:sp>
    </p:spTree>
    <p:extLst>
      <p:ext uri="{BB962C8B-B14F-4D97-AF65-F5344CB8AC3E}">
        <p14:creationId xmlns:p14="http://schemas.microsoft.com/office/powerpoint/2010/main" val="239429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983163"/>
              </a:xfrm>
            </p:spPr>
            <p:txBody>
              <a:bodyPr>
                <a:normAutofit/>
              </a:bodyPr>
              <a:lstStyle/>
              <a:p>
                <a:r>
                  <a:rPr lang="es-MX" sz="2000" dirty="0" smtClean="0">
                    <a:cs typeface="Calibri" panose="020F0502020204030204" pitchFamily="34" charset="0"/>
                  </a:rPr>
                  <a:t>Definimos</a:t>
                </a:r>
                <a:r>
                  <a:rPr lang="es-MX" sz="2000" dirty="0" smtClean="0"/>
                  <a:t> </a:t>
                </a:r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/>
                      </a:rPr>
                      <m:t>𝜉</m:t>
                    </m:r>
                    <m:r>
                      <a:rPr lang="es-MX" sz="2000" b="0" i="1" smtClean="0">
                        <a:latin typeface="Cambria Math"/>
                      </a:rPr>
                      <m:t>∈[</m:t>
                    </m:r>
                    <m:r>
                      <a:rPr lang="es-MX" sz="2000" b="0" i="1" smtClean="0">
                        <a:latin typeface="Cambria Math"/>
                      </a:rPr>
                      <m:t>0</m:t>
                    </m:r>
                    <m:r>
                      <a:rPr lang="es-MX" sz="2000" b="0" i="1" smtClean="0">
                        <a:latin typeface="Cambria Math"/>
                      </a:rPr>
                      <m:t>,</m:t>
                    </m:r>
                    <m:r>
                      <a:rPr lang="en-US" sz="2000" b="0" i="1" smtClean="0">
                        <a:latin typeface="Cambria Math"/>
                      </a:rPr>
                      <m:t>𝐿</m:t>
                    </m:r>
                    <m:r>
                      <a:rPr lang="es-MX" sz="2000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s-MX" sz="2000" dirty="0" smtClean="0">
                    <a:ea typeface="Cambria Math"/>
                  </a:rPr>
                  <a:t> </a:t>
                </a:r>
                <a:r>
                  <a:rPr lang="es-MX" sz="2000" dirty="0" smtClean="0">
                    <a:ea typeface="Cambria Math"/>
                    <a:cs typeface="Calibri" panose="020F0502020204030204" pitchFamily="34" charset="0"/>
                  </a:rPr>
                  <a:t>como el parámetro de la curva que delimita a la mesa de billar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ea typeface="Cambria Math"/>
                        <a:cs typeface="Calibri" panose="020F0502020204030204" pitchFamily="34" charset="0"/>
                      </a:rPr>
                      <m:t>𝐿</m:t>
                    </m:r>
                  </m:oMath>
                </a14:m>
                <a:r>
                  <a:rPr lang="es-MX" sz="2000" dirty="0" smtClean="0">
                    <a:ea typeface="Cambria Math"/>
                    <a:cs typeface="Calibri" panose="020F0502020204030204" pitchFamily="34" charset="0"/>
                  </a:rPr>
                  <a:t> es la longitud de arco de la curva). </a:t>
                </a:r>
                <a:endParaRPr lang="es-MX" sz="2000" dirty="0">
                  <a:ea typeface="Cambria Math"/>
                </a:endParaRPr>
              </a:p>
              <a:p>
                <a:r>
                  <a:rPr lang="es-MX" sz="2000" dirty="0" smtClean="0">
                    <a:ea typeface="Cambria Math"/>
                  </a:rPr>
                  <a:t>Definimos </a:t>
                </a:r>
                <a14:m>
                  <m:oMath xmlns:m="http://schemas.openxmlformats.org/officeDocument/2006/math">
                    <m:r>
                      <a:rPr lang="es-MX" sz="2000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s-MX" sz="2000" b="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s-MX" sz="2000" b="0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s-MX" sz="20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s-MX" sz="20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s-MX" sz="20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s-MX" sz="2000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s-MX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s-MX" sz="2000" b="0" i="1" smtClean="0">
                            <a:latin typeface="Cambria Math"/>
                            <a:ea typeface="Cambria Math"/>
                          </a:rPr>
                          <m:t> ,</m:t>
                        </m:r>
                        <m:f>
                          <m:fPr>
                            <m:ctrlPr>
                              <a:rPr lang="es-MX" sz="20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s-MX" sz="2000" b="0" i="1" smtClean="0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es-MX" sz="20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s-MX" sz="2000" dirty="0" smtClean="0">
                    <a:ea typeface="Cambria Math"/>
                  </a:rPr>
                  <a:t> como el ángulo que hace la partícula en una colisión respecto al vector normal a la curva.</a:t>
                </a:r>
                <a:endParaRPr lang="es-MX" sz="2000" dirty="0" smtClean="0"/>
              </a:p>
              <a:p>
                <a:endParaRPr lang="es-MX" dirty="0" smtClean="0"/>
              </a:p>
              <a:p>
                <a:pPr marL="0" indent="0">
                  <a:buNone/>
                </a:pPr>
                <a:r>
                  <a:rPr lang="es-MX" sz="2000" dirty="0" smtClean="0"/>
                  <a:t>Con ello, podemos identificar cada posible colisión con su posición en la curva y ángulo respecto a la normal.</a:t>
                </a:r>
              </a:p>
              <a:p>
                <a:endParaRPr lang="es-MX" dirty="0" smtClean="0"/>
              </a:p>
              <a:p>
                <a:pPr marL="0" indent="0">
                  <a:buNone/>
                </a:pPr>
                <a:r>
                  <a:rPr lang="es-MX" b="1" dirty="0">
                    <a:solidFill>
                      <a:schemeClr val="accent1">
                        <a:lumMod val="75000"/>
                      </a:schemeClr>
                    </a:solidFill>
                    <a:ea typeface="Cambria Math"/>
                  </a:rPr>
                  <a:t>Espacio </a:t>
                </a:r>
                <a:r>
                  <a:rPr lang="es-MX" b="1" dirty="0" smtClean="0">
                    <a:solidFill>
                      <a:schemeClr val="accent1">
                        <a:lumMod val="75000"/>
                      </a:schemeClr>
                    </a:solidFill>
                    <a:ea typeface="Cambria Math"/>
                  </a:rPr>
                  <a:t>de Colisiones</a:t>
                </a:r>
                <a:r>
                  <a:rPr lang="es-MX" dirty="0" smtClean="0">
                    <a:solidFill>
                      <a:schemeClr val="accent1">
                        <a:lumMod val="75000"/>
                      </a:schemeClr>
                    </a:solidFill>
                    <a:ea typeface="Cambria Math"/>
                  </a:rPr>
                  <a:t>: </a:t>
                </a:r>
                <a:endParaRPr lang="es-MX" dirty="0">
                  <a:solidFill>
                    <a:schemeClr val="accent1">
                      <a:lumMod val="75000"/>
                    </a:schemeClr>
                  </a:solidFill>
                  <a:ea typeface="Cambria Math"/>
                </a:endParaRPr>
              </a:p>
              <a:p>
                <a:pPr marL="0" indent="0">
                  <a:buNone/>
                </a:pPr>
                <a:endParaRPr lang="es-MX" dirty="0"/>
              </a:p>
              <a:p>
                <a:pPr marL="0" indent="0">
                  <a:buNone/>
                </a:pPr>
                <a:endParaRPr lang="es-MX" dirty="0" smtClean="0"/>
              </a:p>
              <a:p>
                <a:pPr marL="0" indent="0">
                  <a:buNone/>
                </a:pPr>
                <a:endParaRPr lang="es-MX" b="1" dirty="0" smtClean="0"/>
              </a:p>
            </p:txBody>
          </p:sp>
        </mc:Choice>
        <mc:Fallback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983163"/>
              </a:xfrm>
              <a:blipFill rotWithShape="1">
                <a:blip r:embed="rId2"/>
                <a:stretch>
                  <a:fillRect l="-1111" t="-61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s-MX" sz="3200" dirty="0" smtClean="0"/>
              <a:t>1.2. Representación: Espacio de Colisiones </a:t>
            </a:r>
            <a:endParaRPr lang="es-MX" sz="3200" dirty="0"/>
          </a:p>
        </p:txBody>
      </p:sp>
      <p:sp>
        <p:nvSpPr>
          <p:cNvPr id="2" name="1 Rectángulo"/>
          <p:cNvSpPr/>
          <p:nvPr/>
        </p:nvSpPr>
        <p:spPr>
          <a:xfrm>
            <a:off x="762000" y="6403777"/>
            <a:ext cx="777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Chernov, N., &amp; Markarian, R. (2006). </a:t>
            </a:r>
            <a:r>
              <a:rPr lang="en-US" sz="1200" i="1" dirty="0"/>
              <a:t>Chaotic Billiards</a:t>
            </a:r>
            <a:r>
              <a:rPr lang="en-US" sz="1200" dirty="0"/>
              <a:t>. American Mathematical Society.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56" y="5257800"/>
            <a:ext cx="4510088" cy="934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1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914400"/>
          </a:xfrm>
        </p:spPr>
        <p:txBody>
          <a:bodyPr/>
          <a:lstStyle/>
          <a:p>
            <a:r>
              <a:rPr lang="es-MX" sz="3200" dirty="0" smtClean="0">
                <a:effectLst/>
              </a:rPr>
              <a:t>Ejemplo de espacio de colisiones</a:t>
            </a:r>
            <a:endParaRPr lang="es-MX" sz="3200" dirty="0">
              <a:effectLst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796534"/>
            <a:ext cx="8229600" cy="376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924300" y="25908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s-MX" dirty="0"/>
          </a:p>
        </p:txBody>
      </p:sp>
      <p:sp>
        <p:nvSpPr>
          <p:cNvPr id="6" name="5 CuadroTexto"/>
          <p:cNvSpPr txBox="1"/>
          <p:nvPr/>
        </p:nvSpPr>
        <p:spPr>
          <a:xfrm>
            <a:off x="7086600" y="389534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s-MX" dirty="0"/>
          </a:p>
        </p:txBody>
      </p:sp>
      <p:sp>
        <p:nvSpPr>
          <p:cNvPr id="7" name="6 CuadroTexto"/>
          <p:cNvSpPr txBox="1"/>
          <p:nvPr/>
        </p:nvSpPr>
        <p:spPr>
          <a:xfrm>
            <a:off x="3352800" y="46482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s-MX" dirty="0"/>
          </a:p>
        </p:txBody>
      </p:sp>
      <p:sp>
        <p:nvSpPr>
          <p:cNvPr id="8" name="7 CuadroTexto"/>
          <p:cNvSpPr txBox="1"/>
          <p:nvPr/>
        </p:nvSpPr>
        <p:spPr>
          <a:xfrm>
            <a:off x="6400800" y="4264676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s-MX" dirty="0"/>
          </a:p>
        </p:txBody>
      </p:sp>
      <p:sp>
        <p:nvSpPr>
          <p:cNvPr id="9" name="8 CuadroTexto"/>
          <p:cNvSpPr txBox="1"/>
          <p:nvPr/>
        </p:nvSpPr>
        <p:spPr>
          <a:xfrm>
            <a:off x="304800" y="296013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s-MX" dirty="0"/>
          </a:p>
        </p:txBody>
      </p:sp>
      <p:sp>
        <p:nvSpPr>
          <p:cNvPr id="10" name="9 CuadroTexto"/>
          <p:cNvSpPr txBox="1"/>
          <p:nvPr/>
        </p:nvSpPr>
        <p:spPr>
          <a:xfrm>
            <a:off x="8508492" y="332946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s-MX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152900" y="389334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s-MX" dirty="0"/>
          </a:p>
        </p:txBody>
      </p:sp>
      <p:sp>
        <p:nvSpPr>
          <p:cNvPr id="12" name="11 CuadroTexto"/>
          <p:cNvSpPr txBox="1"/>
          <p:nvPr/>
        </p:nvSpPr>
        <p:spPr>
          <a:xfrm>
            <a:off x="6629400" y="260530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s-MX" dirty="0"/>
          </a:p>
        </p:txBody>
      </p:sp>
      <p:sp>
        <p:nvSpPr>
          <p:cNvPr id="13" name="12 CuadroTexto"/>
          <p:cNvSpPr txBox="1"/>
          <p:nvPr/>
        </p:nvSpPr>
        <p:spPr>
          <a:xfrm>
            <a:off x="2438400" y="19812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s-MX" dirty="0"/>
          </a:p>
        </p:txBody>
      </p:sp>
      <p:sp>
        <p:nvSpPr>
          <p:cNvPr id="14" name="13 CuadroTexto"/>
          <p:cNvSpPr txBox="1"/>
          <p:nvPr/>
        </p:nvSpPr>
        <p:spPr>
          <a:xfrm>
            <a:off x="7696200" y="179653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s-MX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04800" y="389334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s-MX" dirty="0"/>
          </a:p>
        </p:txBody>
      </p:sp>
      <p:sp>
        <p:nvSpPr>
          <p:cNvPr id="16" name="15 CuadroTexto"/>
          <p:cNvSpPr txBox="1"/>
          <p:nvPr/>
        </p:nvSpPr>
        <p:spPr>
          <a:xfrm>
            <a:off x="4953000" y="260530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s-MX" dirty="0"/>
          </a:p>
        </p:txBody>
      </p:sp>
      <p:sp>
        <p:nvSpPr>
          <p:cNvPr id="3" name="2 Rectángulo"/>
          <p:cNvSpPr/>
          <p:nvPr/>
        </p:nvSpPr>
        <p:spPr>
          <a:xfrm>
            <a:off x="594360" y="6186845"/>
            <a:ext cx="8013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200" dirty="0" smtClean="0"/>
              <a:t>Animaciones y figuras hechas con:    George Datseris (2017). DynamicalBilliards.jl: An easy-to-use, modular and extendable Julia package for Dynamical Billiard systems in two dimensions.</a:t>
            </a:r>
            <a:r>
              <a:rPr lang="es-MX" sz="1200" i="1" dirty="0" smtClean="0"/>
              <a:t>. The Journal of Open Source Software, 2(19), 458.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330878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-800100"/>
            <a:ext cx="8229600" cy="1600200"/>
          </a:xfrm>
        </p:spPr>
        <p:txBody>
          <a:bodyPr/>
          <a:lstStyle/>
          <a:p>
            <a:r>
              <a:rPr lang="es-MX" sz="3200" dirty="0" smtClean="0">
                <a:effectLst/>
              </a:rPr>
              <a:t>1.3 Mapeo de Colisiones</a:t>
            </a:r>
            <a:endParaRPr lang="es-MX" sz="3200" dirty="0">
              <a:effectLst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El movimiento de la partícula en la mesa define un mapeo:</a:t>
            </a:r>
          </a:p>
          <a:p>
            <a:endParaRPr lang="es-MX" dirty="0" smtClean="0"/>
          </a:p>
          <a:p>
            <a:endParaRPr lang="es-MX" dirty="0" smtClean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r>
              <a:rPr lang="es-MX" dirty="0" smtClean="0"/>
              <a:t>que nos lleva de una colisión a la siguiente.</a:t>
            </a:r>
            <a:endParaRPr lang="es-MX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8" y="1828800"/>
            <a:ext cx="3438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57600"/>
            <a:ext cx="6369050" cy="295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62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dirty="0" smtClean="0"/>
              <a:t>2. Billar circular</a:t>
            </a:r>
            <a:endParaRPr lang="es-MX" sz="4000" dirty="0"/>
          </a:p>
        </p:txBody>
      </p:sp>
      <p:pic>
        <p:nvPicPr>
          <p:cNvPr id="4" name="Disc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914400"/>
            <a:ext cx="6096000" cy="3048000"/>
          </a:xfrm>
        </p:spPr>
      </p:pic>
      <p:sp>
        <p:nvSpPr>
          <p:cNvPr id="5" name="4 CuadroTexto"/>
          <p:cNvSpPr txBox="1"/>
          <p:nvPr/>
        </p:nvSpPr>
        <p:spPr>
          <a:xfrm>
            <a:off x="944880" y="408432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Se puede probar que el mapeo de colisiones para un círculo es:</a:t>
            </a:r>
          </a:p>
        </p:txBody>
      </p:sp>
      <p:sp>
        <p:nvSpPr>
          <p:cNvPr id="3" name="2 Rectángulo"/>
          <p:cNvSpPr/>
          <p:nvPr/>
        </p:nvSpPr>
        <p:spPr>
          <a:xfrm>
            <a:off x="739140" y="6191517"/>
            <a:ext cx="8183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Tabachnikov, S. &amp; Pennsylvania State University. Mathematics Advanced Study Semesters. (2005). </a:t>
            </a:r>
            <a:r>
              <a:rPr lang="en-US" sz="1200" i="1" dirty="0"/>
              <a:t>Geometry and Billiards</a:t>
            </a:r>
            <a:r>
              <a:rPr lang="en-US" sz="1200" dirty="0"/>
              <a:t>. American Mathematical Society.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98" y="5029200"/>
            <a:ext cx="4652963" cy="102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76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r>
              <a:rPr lang="es-MX" sz="2000" b="1" dirty="0" smtClean="0"/>
              <a:t>Teorema</a:t>
            </a:r>
            <a:r>
              <a:rPr lang="en-US" sz="2000" b="1" dirty="0" smtClean="0"/>
              <a:t>: </a:t>
            </a:r>
            <a:r>
              <a:rPr lang="es-MX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billar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circular, Si </a:t>
            </a:r>
            <a:r>
              <a:rPr lang="el-GR" sz="2000" dirty="0" smtClean="0">
                <a:latin typeface="Calibri" panose="020F0502020204030204" pitchFamily="34" charset="0"/>
                <a:ea typeface="Cambria Math"/>
                <a:cs typeface="Calibri" panose="020F0502020204030204" pitchFamily="34" charset="0"/>
              </a:rPr>
              <a:t>θ</a:t>
            </a:r>
            <a:r>
              <a:rPr lang="en-US" sz="2000" i="1" dirty="0" smtClean="0">
                <a:latin typeface="Calibri" panose="020F0502020204030204" pitchFamily="34" charset="0"/>
                <a:ea typeface="Cambria Math"/>
                <a:cs typeface="Calibri" panose="020F0502020204030204" pitchFamily="34" charset="0"/>
              </a:rPr>
              <a:t> es un múltiplo racional de </a:t>
            </a:r>
            <a:r>
              <a:rPr lang="el-GR" sz="2000" i="1" dirty="0" smtClean="0">
                <a:latin typeface="Calibri" panose="020F0502020204030204" pitchFamily="34" charset="0"/>
                <a:ea typeface="Cambria Math"/>
                <a:cs typeface="Calibri" panose="020F0502020204030204" pitchFamily="34" charset="0"/>
              </a:rPr>
              <a:t>π</a:t>
            </a:r>
            <a:r>
              <a:rPr lang="en-US" sz="2000" i="1" dirty="0" smtClean="0">
                <a:latin typeface="Calibri" panose="020F0502020204030204" pitchFamily="34" charset="0"/>
                <a:ea typeface="Cambria Math"/>
                <a:cs typeface="Calibri" panose="020F0502020204030204" pitchFamily="34" charset="0"/>
              </a:rPr>
              <a:t>, entonces el mapeo es periódico. Si no es así, el mapeo es denso en 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la circunferencia.</a:t>
            </a:r>
          </a:p>
          <a:p>
            <a:endParaRPr lang="en-US" sz="2000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b="1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Disc-periodo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87948" y="1295400"/>
            <a:ext cx="4876800" cy="2438400"/>
          </a:xfrm>
          <a:prstGeom prst="rect">
            <a:avLst/>
          </a:prstGeom>
        </p:spPr>
      </p:pic>
      <p:pic>
        <p:nvPicPr>
          <p:cNvPr id="6" name="Disc-aperiodo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77651" y="3733800"/>
            <a:ext cx="4860668" cy="2430334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914400" y="6396335"/>
            <a:ext cx="754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Tabachnikov, S. &amp; Pennsylvania State University. Mathematics Advanced Study Semesters. (2005). </a:t>
            </a:r>
            <a:r>
              <a:rPr lang="en-US" sz="1200" i="1" dirty="0"/>
              <a:t>Geometry and Billiards</a:t>
            </a:r>
            <a:r>
              <a:rPr lang="en-US" sz="1200" dirty="0"/>
              <a:t>. American Mathematical Society.</a:t>
            </a:r>
          </a:p>
        </p:txBody>
      </p:sp>
    </p:spTree>
    <p:extLst>
      <p:ext uri="{BB962C8B-B14F-4D97-AF65-F5344CB8AC3E}">
        <p14:creationId xmlns:p14="http://schemas.microsoft.com/office/powerpoint/2010/main" val="8275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sc-varia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990600"/>
            <a:ext cx="8820727" cy="4548188"/>
          </a:xfrm>
        </p:spPr>
      </p:pic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685800" y="-800100"/>
            <a:ext cx="8229600" cy="1600200"/>
          </a:xfrm>
        </p:spPr>
        <p:txBody>
          <a:bodyPr/>
          <a:lstStyle/>
          <a:p>
            <a:r>
              <a:rPr lang="es-MX" sz="2800" dirty="0" smtClean="0">
                <a:effectLst/>
              </a:rPr>
              <a:t>Dibujar Trayectorias en el espacio de colisiones</a:t>
            </a:r>
            <a:endParaRPr lang="es-MX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178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jecutivo">
  <a:themeElements>
    <a:clrScheme name="Ej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j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j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2423</TotalTime>
  <Words>1769</Words>
  <Application>Microsoft Office PowerPoint</Application>
  <PresentationFormat>Presentación en pantalla (4:3)</PresentationFormat>
  <Paragraphs>205</Paragraphs>
  <Slides>35</Slides>
  <Notes>2</Notes>
  <HiddenSlides>0</HiddenSlides>
  <MMClips>14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Ejecutivo</vt:lpstr>
      <vt:lpstr>Billares</vt:lpstr>
      <vt:lpstr>Esquema</vt:lpstr>
      <vt:lpstr>1.1. Definición</vt:lpstr>
      <vt:lpstr>1.2. Representación: Espacio de Colisiones </vt:lpstr>
      <vt:lpstr>Ejemplo de espacio de colisiones</vt:lpstr>
      <vt:lpstr>1.3 Mapeo de Colisiones</vt:lpstr>
      <vt:lpstr>2. Billar circular</vt:lpstr>
      <vt:lpstr>Presentación de PowerPoint</vt:lpstr>
      <vt:lpstr>Dibujar Trayectorias en el espacio de colisiones</vt:lpstr>
      <vt:lpstr>Presentación de PowerPoint</vt:lpstr>
      <vt:lpstr>3. Billar Elíptico</vt:lpstr>
      <vt:lpstr>Presentación de PowerPoint</vt:lpstr>
      <vt:lpstr>Presentación de PowerPoint</vt:lpstr>
      <vt:lpstr>Presentación de PowerPoint</vt:lpstr>
      <vt:lpstr>Integrabilidad</vt:lpstr>
      <vt:lpstr>4. Billares caóticos: El estadio</vt:lpstr>
      <vt:lpstr>Divergencia de trayectorias</vt:lpstr>
      <vt:lpstr>Presentación de PowerPoint</vt:lpstr>
      <vt:lpstr>Caos</vt:lpstr>
      <vt:lpstr>Presentación de PowerPoint</vt:lpstr>
      <vt:lpstr>5. Billar de Sinai</vt:lpstr>
      <vt:lpstr>Trayectorias con condiciones iniciales cercanas</vt:lpstr>
      <vt:lpstr>Presentación de PowerPoint</vt:lpstr>
      <vt:lpstr>6. Hongo</vt:lpstr>
      <vt:lpstr>Presentación de PowerPoint</vt:lpstr>
      <vt:lpstr>Presentación de PowerPoint</vt:lpstr>
      <vt:lpstr>Presentación de PowerPoint</vt:lpstr>
      <vt:lpstr>7. Billares cuánticos</vt:lpstr>
      <vt:lpstr>Ejemplo: Pozo Infinito Rectangular</vt:lpstr>
      <vt:lpstr>Presentación de PowerPoint</vt:lpstr>
      <vt:lpstr>Presentación de PowerPoint</vt:lpstr>
      <vt:lpstr>Presentación de PowerPoint</vt:lpstr>
      <vt:lpstr>8. Experimentos con Microondas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Billares</dc:title>
  <dc:creator>Tomás Ricardo Basile Alvarez</dc:creator>
  <cp:lastModifiedBy>Tomás Ricardo Basile Alvarez</cp:lastModifiedBy>
  <cp:revision>121</cp:revision>
  <dcterms:created xsi:type="dcterms:W3CDTF">2023-02-18T16:13:54Z</dcterms:created>
  <dcterms:modified xsi:type="dcterms:W3CDTF">2023-02-28T00:51:07Z</dcterms:modified>
</cp:coreProperties>
</file>